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app0.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package/2006/relationships/metadata/extended-properties" Target="docProps/app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70" r:id="rId7"/>
    <p:sldId id="261" r:id="rId8"/>
    <p:sldId id="262" r:id="rId9"/>
    <p:sldId id="271" r:id="rId10"/>
    <p:sldId id="263" r:id="rId11"/>
    <p:sldId id="264" r:id="rId12"/>
    <p:sldId id="272" r:id="rId13"/>
    <p:sldId id="265" r:id="rId14"/>
    <p:sldId id="266" r:id="rId15"/>
    <p:sldId id="267" r:id="rId16"/>
    <p:sldId id="268" r:id="rId17"/>
    <p:sldId id="269"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694" autoAdjust="0"/>
  </p:normalViewPr>
  <p:slideViewPr>
    <p:cSldViewPr snapToGrid="0" snapToObjects="1">
      <p:cViewPr varScale="1">
        <p:scale>
          <a:sx n="135" d="100"/>
          <a:sy n="135" d="100"/>
        </p:scale>
        <p:origin x="92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jell Rosenlöf" userId="37f0181a-7a09-4547-a687-51b3334a52eb" providerId="ADAL" clId="{9F857B32-B24C-4B31-BADD-5E1405D956ED}"/>
    <pc:docChg chg="addSld modSld">
      <pc:chgData name="Kjell Rosenlöf" userId="37f0181a-7a09-4547-a687-51b3334a52eb" providerId="ADAL" clId="{9F857B32-B24C-4B31-BADD-5E1405D956ED}" dt="2023-01-24T14:10:54.730" v="11" actId="1076"/>
      <pc:docMkLst>
        <pc:docMk/>
      </pc:docMkLst>
      <pc:sldChg chg="addSp modSp new mod">
        <pc:chgData name="Kjell Rosenlöf" userId="37f0181a-7a09-4547-a687-51b3334a52eb" providerId="ADAL" clId="{9F857B32-B24C-4B31-BADD-5E1405D956ED}" dt="2023-01-24T14:08:59.322" v="3" actId="1076"/>
        <pc:sldMkLst>
          <pc:docMk/>
          <pc:sldMk cId="2803327335" sldId="270"/>
        </pc:sldMkLst>
        <pc:picChg chg="add mod">
          <ac:chgData name="Kjell Rosenlöf" userId="37f0181a-7a09-4547-a687-51b3334a52eb" providerId="ADAL" clId="{9F857B32-B24C-4B31-BADD-5E1405D956ED}" dt="2023-01-24T14:08:59.322" v="3" actId="1076"/>
          <ac:picMkLst>
            <pc:docMk/>
            <pc:sldMk cId="2803327335" sldId="270"/>
            <ac:picMk id="3" creationId="{0A778E77-3D64-9EF1-7E73-824777562155}"/>
          </ac:picMkLst>
        </pc:picChg>
      </pc:sldChg>
      <pc:sldChg chg="addSp modSp new mod">
        <pc:chgData name="Kjell Rosenlöf" userId="37f0181a-7a09-4547-a687-51b3334a52eb" providerId="ADAL" clId="{9F857B32-B24C-4B31-BADD-5E1405D956ED}" dt="2023-01-24T14:09:54.603" v="7" actId="1076"/>
        <pc:sldMkLst>
          <pc:docMk/>
          <pc:sldMk cId="2393805321" sldId="271"/>
        </pc:sldMkLst>
        <pc:picChg chg="add mod">
          <ac:chgData name="Kjell Rosenlöf" userId="37f0181a-7a09-4547-a687-51b3334a52eb" providerId="ADAL" clId="{9F857B32-B24C-4B31-BADD-5E1405D956ED}" dt="2023-01-24T14:09:54.603" v="7" actId="1076"/>
          <ac:picMkLst>
            <pc:docMk/>
            <pc:sldMk cId="2393805321" sldId="271"/>
            <ac:picMk id="3" creationId="{064B8930-FA41-F4CB-43D4-B998BE83DEC7}"/>
          </ac:picMkLst>
        </pc:picChg>
      </pc:sldChg>
      <pc:sldChg chg="addSp modSp new mod">
        <pc:chgData name="Kjell Rosenlöf" userId="37f0181a-7a09-4547-a687-51b3334a52eb" providerId="ADAL" clId="{9F857B32-B24C-4B31-BADD-5E1405D956ED}" dt="2023-01-24T14:10:54.730" v="11" actId="1076"/>
        <pc:sldMkLst>
          <pc:docMk/>
          <pc:sldMk cId="2123520561" sldId="272"/>
        </pc:sldMkLst>
        <pc:picChg chg="add mod">
          <ac:chgData name="Kjell Rosenlöf" userId="37f0181a-7a09-4547-a687-51b3334a52eb" providerId="ADAL" clId="{9F857B32-B24C-4B31-BADD-5E1405D956ED}" dt="2023-01-24T14:10:54.730" v="11" actId="1076"/>
          <ac:picMkLst>
            <pc:docMk/>
            <pc:sldMk cId="2123520561" sldId="272"/>
            <ac:picMk id="3" creationId="{BFA24AAF-897B-6C42-3E46-6C1AAD80F8B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241EB5C9-1307-BA42-ABA2-0BC069CD8E7F}" type="datetimeFigureOut">
              <a:rPr lang="en-US" smtClean="0"/>
              <a:t>1/24/2023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342900" indent="-342900" algn="l" defTabSz="342900" rtl="0" eaLnBrk="1" latinLnBrk="0" hangingPunct="1">
        <a:spcBef>
          <a:spcPct val="20000"/>
        </a:spcBef>
        <a:buFont typeface="Arial"/>
        <a:buChar char="•"/>
        <a:defRPr sz="2400" kern="1200">
          <a:solidFill>
            <a:schemeClr val="tx1"/>
          </a:solidFill>
          <a:latin typeface="+mn-lt"/>
          <a:ea typeface="+mn-ea"/>
          <a:cs typeface="+mn-cs"/>
        </a:defRPr>
      </a:lvl1pPr>
      <a:lvl2pPr marL="685800" indent="-342900" algn="l" defTabSz="342900" rtl="0" eaLnBrk="1" latinLnBrk="0" hangingPunct="1">
        <a:spcBef>
          <a:spcPct val="20000"/>
        </a:spcBef>
        <a:buFont typeface="Arial"/>
        <a:buChar char="–"/>
        <a:defRPr sz="2100" kern="1200">
          <a:solidFill>
            <a:schemeClr val="tx1"/>
          </a:solidFill>
          <a:latin typeface="+mn-lt"/>
          <a:ea typeface="+mn-ea"/>
          <a:cs typeface="+mn-cs"/>
        </a:defRPr>
      </a:lvl2pPr>
      <a:lvl3pPr marL="1028700" indent="-34290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371600" indent="-34290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714500" indent="-342900" algn="l" defTabSz="342900" rtl="0" eaLnBrk="1" latinLnBrk="0" hangingPunct="1">
        <a:spcBef>
          <a:spcPct val="20000"/>
        </a:spcBef>
        <a:buFont typeface="Arial"/>
        <a:buChar char="»"/>
        <a:defRPr sz="1500" kern="1200">
          <a:solidFill>
            <a:schemeClr val="tx1"/>
          </a:solidFill>
          <a:latin typeface="+mn-lt"/>
          <a:ea typeface="+mn-ea"/>
          <a:cs typeface="+mn-cs"/>
        </a:defRPr>
      </a:lvl5pPr>
      <a:lvl6pPr marL="2057400" indent="-34290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400300" indent="-34290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743200" indent="-342900" algn="l" defTabSz="342900" rtl="0" eaLnBrk="1" latinLnBrk="0" hangingPunct="1">
        <a:spcBef>
          <a:spcPct val="20000"/>
        </a:spcBef>
        <a:buFont typeface="Arial"/>
        <a:buChar char="•"/>
        <a:defRPr sz="1500" kern="1200">
          <a:solidFill>
            <a:schemeClr val="tx1"/>
          </a:solidFill>
          <a:latin typeface="+mn-lt"/>
          <a:ea typeface="+mn-ea"/>
          <a:cs typeface="+mn-cs"/>
        </a:defRPr>
      </a:lvl8pPr>
      <a:lvl9pPr marL="3086100" indent="-34290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pPr marL="0" lvl="0" indent="0">
              <a:buNone/>
            </a:pPr>
            <a:r>
              <a:t>Kommunens kvalitet i korthet</a:t>
            </a:r>
          </a:p>
        </p:txBody>
      </p:sp>
      <p:sp>
        <p:nvSpPr>
          <p:cNvPr id="3" name="Subtitle 2"/>
          <p:cNvSpPr>
            <a:spLocks noGrp="1"/>
          </p:cNvSpPr>
          <p:nvPr>
            <p:ph type="subTitle" idx="1"/>
          </p:nvPr>
        </p:nvSpPr>
        <p:spPr>
          <a:xfrm>
            <a:off x="1371600" y="2914650"/>
            <a:ext cx="6400800" cy="1314450"/>
          </a:xfrm>
        </p:spPr>
        <p:txBody>
          <a:bodyPr/>
          <a:lstStyle/>
          <a:p>
            <a:pPr marL="0" lvl="0" indent="0">
              <a:buNone/>
            </a:pPr>
            <a:br/>
            <a:b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Samhälle och miljö</a:t>
            </a:r>
          </a:p>
        </p:txBody>
      </p:sp>
      <p:sp>
        <p:nvSpPr>
          <p:cNvPr id="3" name="Content Placeholder 2"/>
          <p:cNvSpPr>
            <a:spLocks noGrp="1"/>
          </p:cNvSpPr>
          <p:nvPr>
            <p:ph idx="1"/>
          </p:nvPr>
        </p:nvSpPr>
        <p:spPr/>
        <p:txBody>
          <a:bodyPr/>
          <a:lstStyle/>
          <a:p>
            <a:pPr marL="0" lvl="0" indent="0">
              <a:buNone/>
            </a:pPr>
            <a:r>
              <a:t>Samhälle och miljö är ett brett område. Här återfinns nyckeltal som mäter kommunens service till samtliga som bor, vistas eller verkar i kommunen. Kommunal service som bibliotek återfinns också här. Här mäter vi dessutom delaktighet. Utöver det behandlar området ett hållbart samhällsbyggande, både socialt vad avser arbetsmarknad, ekonomiskt kopplat näringsliv och miljömässigt genom miljönyckeltal.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Nyckeltal - Samhälle och miljö</a:t>
            </a:r>
          </a:p>
        </p:txBody>
      </p:sp>
      <p:graphicFrame>
        <p:nvGraphicFramePr>
          <p:cNvPr id="406726458" name="Tabell 406726457"/>
          <p:cNvGraphicFramePr>
            <a:graphicFrameLocks noGrp="1"/>
          </p:cNvGraphicFramePr>
          <p:nvPr/>
        </p:nvGraphicFramePr>
        <p:xfrm>
          <a:off x="914400" y="1097280"/>
          <a:ext cx="6858000" cy="3046984"/>
        </p:xfrm>
        <a:graphic>
          <a:graphicData uri="http://schemas.openxmlformats.org/drawingml/2006/table">
            <a:tbl>
              <a:tblPr/>
              <a:tblGrid>
                <a:gridCol w="685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tblGrid>
              <a:tr h="228600">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ID</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Arial"/>
                          <a:cs typeface="Arial"/>
                          <a:sym typeface="Arial"/>
                        </a:rPr>
                        <a:t>Nyckeltal</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År</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Alvesta</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Alla kommuner (Ovägt medel)</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extLst>
                  <a:ext uri="{0D108BD9-81ED-4DB2-BD59-A6C34878D82A}">
                    <a16:rowId xmlns:a16="http://schemas.microsoft.com/office/drawing/2014/main" val="10000"/>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N00640</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Medborgarundersökningen - Bra bemötande vid kontakt med tjänsteperson i kommunen, andel (%)</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76.4</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81.1</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extLst>
                  <a:ext uri="{0D108BD9-81ED-4DB2-BD59-A6C34878D82A}">
                    <a16:rowId xmlns:a16="http://schemas.microsoft.com/office/drawing/2014/main" val="10001"/>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N00647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Medborgarundersökningen - Att få svar på frågor till kommunen fungerar bra,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66.6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67.9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U00454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Delaktighetsindex, andel (%) av maxpoäng</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59.0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62.6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3"/>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U40455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Resultat vid avslut i kommunens arbetsmarknadsverksamhet, deltagare som börjat arbeta eller studera,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35.5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39.8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N18409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på SFI som klarat minst två kurser, av nybörjare två år tidigare,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16.1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39.0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5"/>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U07451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Företagsklimat enl. ÖJ (Insikt) - Totalt, NKI</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72.6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74.7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U00811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Handläggningstid (median) från när ansökan betraktas som fullständig till beslut för bygglov för nybyggnad av en- och tvåbostadshus, antal dagar</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31.0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28.0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7"/>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U07801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Insamlat kommunalt avfall totalt, kg/invånare (justerat)</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670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496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U50102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Måltidssvinn, grund- och gymnasieskola, gram/ätande</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45.4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47.9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9"/>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U00502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Fossiloberoende fordon i kommunorganisationen,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77.1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66CC33">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44.1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U07514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Ekologiska livsmedel i kommunens verksamhet,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33.3</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29.3</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1"/>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U07505</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Nöjdhet med skötseln av kommunens utomhusmiljöer, andel (%)</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70.5</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70.9</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BFA24AAF-897B-6C42-3E46-6C1AAD80F8B7}"/>
              </a:ext>
            </a:extLst>
          </p:cNvPr>
          <p:cNvPicPr>
            <a:picLocks noChangeAspect="1"/>
          </p:cNvPicPr>
          <p:nvPr/>
        </p:nvPicPr>
        <p:blipFill>
          <a:blip r:embed="rId2"/>
          <a:stretch>
            <a:fillRect/>
          </a:stretch>
        </p:blipFill>
        <p:spPr>
          <a:xfrm>
            <a:off x="506818" y="472731"/>
            <a:ext cx="8130363" cy="3888992"/>
          </a:xfrm>
          <a:prstGeom prst="rect">
            <a:avLst/>
          </a:prstGeom>
        </p:spPr>
      </p:pic>
    </p:spTree>
    <p:extLst>
      <p:ext uri="{BB962C8B-B14F-4D97-AF65-F5344CB8AC3E}">
        <p14:creationId xmlns:p14="http://schemas.microsoft.com/office/powerpoint/2010/main" val="2123520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Negativa avvikelser</a:t>
            </a:r>
          </a:p>
        </p:txBody>
      </p:sp>
      <p:sp>
        <p:nvSpPr>
          <p:cNvPr id="3" name="Content Placeholder 2"/>
          <p:cNvSpPr>
            <a:spLocks noGrp="1"/>
          </p:cNvSpPr>
          <p:nvPr>
            <p:ph idx="1"/>
          </p:nvPr>
        </p:nvSpPr>
        <p:spPr/>
        <p:txBody>
          <a:bodyPr/>
          <a:lstStyle/>
          <a:p>
            <a:pPr marL="0" lvl="0" indent="0">
              <a:buNone/>
            </a:pPr>
            <a:r>
              <a:t>Här har vi plockat ut nyckeltal där kommunen har negativa avvikelser. I första hand har vi valt ut nyckeltal där trenden är negativ och kommunen sticker ut jämfört med andra. Men vi har i vissa fall också tagit med nyckeltal där trenden inte är entydigt negativ, men där värdet generellt sett är sämre än kommungenomsnittet de senaste åren.</a:t>
            </a:r>
          </a:p>
          <a:p>
            <a:pPr marL="0" lvl="0" indent="0">
              <a:buNone/>
            </a:pPr>
            <a:r>
              <a:t>Alvesta har 2 nyckeltal där resultatet är sämre än andra samtidigt som trenden är negativ. Det finns också 0 nyckeltal där trenden inte är entydigt negativ, men där vi ser svaga resultat jämfört med andra.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Negativa avvikelser</a:t>
            </a:r>
          </a:p>
        </p:txBody>
      </p:sp>
      <p:pic>
        <p:nvPicPr>
          <p:cNvPr id="3" name="Picture 1" descr="KKiK-rapport_Alvesta_files/figure-pptx/negativa_avvikelser-1.png"/>
          <p:cNvPicPr>
            <a:picLocks noGrp="1" noChangeAspect="1"/>
          </p:cNvPicPr>
          <p:nvPr/>
        </p:nvPicPr>
        <p:blipFill>
          <a:blip r:embed="rId2"/>
          <a:stretch>
            <a:fillRect/>
          </a:stretch>
        </p:blipFill>
        <p:spPr bwMode="auto">
          <a:xfrm>
            <a:off x="2451100" y="1193800"/>
            <a:ext cx="4241800" cy="3390900"/>
          </a:xfrm>
          <a:prstGeom prst="rect">
            <a:avLst/>
          </a:prstGeom>
          <a:noFill/>
          <a:ln w="9525">
            <a:noFill/>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KKiK-rapport_Alvesta_files/figure-pptx/negativa_avvikelser-2.png"/>
          <p:cNvPicPr>
            <a:picLocks noGrp="1" noChangeAspect="1"/>
          </p:cNvPicPr>
          <p:nvPr/>
        </p:nvPicPr>
        <p:blipFill>
          <a:blip r:embed="rId2"/>
          <a:stretch>
            <a:fillRect/>
          </a:stretch>
        </p:blipFill>
        <p:spPr bwMode="auto">
          <a:xfrm>
            <a:off x="2451100" y="1193800"/>
            <a:ext cx="4241800" cy="3390900"/>
          </a:xfrm>
          <a:prstGeom prst="rect">
            <a:avLst/>
          </a:prstGeom>
          <a:noFill/>
          <a:ln w="9525">
            <a:noFill/>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Positiva avvikelser</a:t>
            </a:r>
          </a:p>
        </p:txBody>
      </p:sp>
      <p:sp>
        <p:nvSpPr>
          <p:cNvPr id="3" name="Content Placeholder 2"/>
          <p:cNvSpPr>
            <a:spLocks noGrp="1"/>
          </p:cNvSpPr>
          <p:nvPr>
            <p:ph idx="1"/>
          </p:nvPr>
        </p:nvSpPr>
        <p:spPr/>
        <p:txBody>
          <a:bodyPr/>
          <a:lstStyle/>
          <a:p>
            <a:pPr marL="0" lvl="0" indent="0">
              <a:buNone/>
            </a:pPr>
            <a:r>
              <a:t>Här har vi plockat ut nyckeltal där kommunen har positiva avvikelser. I första hand har vi valt ut nyckeltal där trenden är positiv och kommunen sticker ut jämfört med andra. Men vi har i vissa fall också tagit med nyckeltal där trenden inte är entydigt positiv, men där värdet generellt sett är bättre än kommungenomsnittet de senaste åren.</a:t>
            </a:r>
          </a:p>
          <a:p>
            <a:pPr marL="0" lvl="0" indent="0">
              <a:buNone/>
            </a:pPr>
            <a:r>
              <a:t>Alvesta har 1 nyckeltal där resultatet är bra samtidigt som trenden är positiv. Det finns också 0 nyckeltal där trenden inte är entydigt positiv, men där vi ser starka resultat jämfört med andra.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Positiva avvikelser</a:t>
            </a:r>
          </a:p>
        </p:txBody>
      </p:sp>
      <p:pic>
        <p:nvPicPr>
          <p:cNvPr id="3" name="Picture 1" descr="KKiK-rapport_Alvesta_files/figure-pptx/positiva-1.png"/>
          <p:cNvPicPr>
            <a:picLocks noGrp="1" noChangeAspect="1"/>
          </p:cNvPicPr>
          <p:nvPr/>
        </p:nvPicPr>
        <p:blipFill>
          <a:blip r:embed="rId2"/>
          <a:stretch>
            <a:fillRect/>
          </a:stretch>
        </p:blipFill>
        <p:spPr bwMode="auto">
          <a:xfrm>
            <a:off x="2451100" y="1193800"/>
            <a:ext cx="4241800" cy="3390900"/>
          </a:xfrm>
          <a:prstGeom prst="rect">
            <a:avLst/>
          </a:prstGeom>
          <a:noFill/>
          <a:ln w="9525">
            <a:noFill/>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Analysstöd för din kommun</a:t>
            </a:r>
          </a:p>
        </p:txBody>
      </p:sp>
      <p:sp>
        <p:nvSpPr>
          <p:cNvPr id="3" name="Content Placeholder 2"/>
          <p:cNvSpPr>
            <a:spLocks noGrp="1"/>
          </p:cNvSpPr>
          <p:nvPr>
            <p:ph idx="1"/>
          </p:nvPr>
        </p:nvSpPr>
        <p:spPr/>
        <p:txBody>
          <a:bodyPr/>
          <a:lstStyle/>
          <a:p>
            <a:pPr marL="0" lvl="0" indent="0">
              <a:buNone/>
            </a:pPr>
            <a:r>
              <a:t>Vi har i denna rapport plockat ut några nyckeltal för just din kommun. Syftet är att ge stöd åt analysen av era resultat. De utvalda nyckeltalen som presenteras sticker ut antingen på ett negativt eller på ett positivt sätt. Till skillnad från färgsättningen i nedanstående tabeller, som endast visar det senaste året, har vi också försökt bedöma trender. Nyckeltalen i KKiK delas in i tre olika områden: Barn och unga, Stöd och omsorg, Samhälle och miljö.</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Viktigt att ni gör er egen analys</a:t>
            </a:r>
          </a:p>
        </p:txBody>
      </p:sp>
      <p:sp>
        <p:nvSpPr>
          <p:cNvPr id="3" name="Content Placeholder 2"/>
          <p:cNvSpPr>
            <a:spLocks noGrp="1"/>
          </p:cNvSpPr>
          <p:nvPr>
            <p:ph idx="1"/>
          </p:nvPr>
        </p:nvSpPr>
        <p:spPr/>
        <p:txBody>
          <a:bodyPr/>
          <a:lstStyle/>
          <a:p>
            <a:pPr marL="0" lvl="0" indent="0">
              <a:buNone/>
            </a:pPr>
            <a:r>
              <a:t>Se det som en vägledning, men det är viktigt att ni gör egna värderingar och avvägningar i er egen analys. Värderingar och avvägningar som exempelvis även bygger på kompletterande fakta och annan kunskap ni har inom området.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Barn och unga</a:t>
            </a:r>
          </a:p>
        </p:txBody>
      </p:sp>
      <p:sp>
        <p:nvSpPr>
          <p:cNvPr id="3" name="Content Placeholder 2"/>
          <p:cNvSpPr>
            <a:spLocks noGrp="1"/>
          </p:cNvSpPr>
          <p:nvPr>
            <p:ph idx="1"/>
          </p:nvPr>
        </p:nvSpPr>
        <p:spPr/>
        <p:txBody>
          <a:bodyPr/>
          <a:lstStyle/>
          <a:p>
            <a:pPr marL="0" lvl="0" indent="0">
              <a:buNone/>
            </a:pPr>
            <a:r>
              <a:t>Området Barn och unga beskriver en målgrupp som ofta är prioriterad. Flertalet av nyckeltalen avser utbildningsverksamheten och hur det går för barnen i skolan, men även nyckeltal kopplat till barn och unga inom kultur- och fritid finns med i detta område.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Nyckeltal - Barn och unga</a:t>
            </a:r>
          </a:p>
        </p:txBody>
      </p:sp>
      <p:graphicFrame>
        <p:nvGraphicFramePr>
          <p:cNvPr id="889003858" name="Tabell 889003857"/>
          <p:cNvGraphicFramePr>
            <a:graphicFrameLocks noGrp="1"/>
          </p:cNvGraphicFramePr>
          <p:nvPr/>
        </p:nvGraphicFramePr>
        <p:xfrm>
          <a:off x="914400" y="1097280"/>
          <a:ext cx="6858000" cy="3801872"/>
        </p:xfrm>
        <a:graphic>
          <a:graphicData uri="http://schemas.openxmlformats.org/drawingml/2006/table">
            <a:tbl>
              <a:tblPr/>
              <a:tblGrid>
                <a:gridCol w="685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tblGrid>
              <a:tr h="228600">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ID</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Arial"/>
                          <a:cs typeface="Arial"/>
                          <a:sym typeface="Arial"/>
                        </a:rPr>
                        <a:t>Nyckeltal</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År</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Alvesta</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Alla kommuner (Ovägt medel)</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extLst>
                  <a:ext uri="{0D108BD9-81ED-4DB2-BD59-A6C34878D82A}">
                    <a16:rowId xmlns:a16="http://schemas.microsoft.com/office/drawing/2014/main" val="10000"/>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N11102</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Personaltäthet, inskrivna barn per årsarbetare i förskolan, lägeskommun, antal</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5.6</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5.2</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extLst>
                  <a:ext uri="{0D108BD9-81ED-4DB2-BD59-A6C34878D82A}">
                    <a16:rowId xmlns:a16="http://schemas.microsoft.com/office/drawing/2014/main" val="10001"/>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N11008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Kostnad förskola, kr/inskrivet barn</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149970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66CC33">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162320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N15452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åk 3 som deltagit i alla delprov som klarat alla delprov för ämnesprovet i svenska och svenska som andraspråk, kommunala skolor,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60.7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67.2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3"/>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N15485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åk 6 med lägst betyget E  i matematik, kommunala skolor,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85.1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85.9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N15436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åk 9 som är behöriga till yrkesprogram, kommunala skolor,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85.4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82.0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5"/>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N15428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åk 9 som är behöriga till yrkesprogram, hemkommun,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84.6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83.5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N15659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åk 8: Hur nöjd är du med din skola? Andel som svarat "Helt och hållet" eller "Till stor 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58.2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60.4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7"/>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N15722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åk 9 med lägst betyget E i idrott och hälsa, kommunala skolor,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90.4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90.6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N15027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Kostnad grundskola F-9, hemkommun, kr/elev</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119309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122722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9"/>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N17467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Gymnasieelever med examen inom 4 år, kommunala skolor,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2016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30.0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66.8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N17461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Gymnasieelever med examen inom 4 år, hemkommun,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66.1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72.7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1"/>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N17625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Gymnasieelever med indraget studiestöd pga. ogiltig frånvaro, hemkommun,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6.6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5.9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N17005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Kostnad gymnasieskola hemkommun, kr/elev</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139432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141334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3"/>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N09805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Aktivitetstillfällen för barn och unga i kommunala bibliotek, antal/1000 inv 0-18 år</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102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66CC33">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41.5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4"/>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U09800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Deltagartillfällen i idrottsföreningar, antal/inv 7-20 år</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20.6</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22.3</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5"/>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N09890</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Elever i musik- eller kulturskola, 6-15 år, andel (%)</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9.3</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14.9</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extLst>
                  <a:ext uri="{0D108BD9-81ED-4DB2-BD59-A6C34878D82A}">
                    <a16:rowId xmlns:a16="http://schemas.microsoft.com/office/drawing/2014/main" val="1001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A778E77-3D64-9EF1-7E73-824777562155}"/>
              </a:ext>
            </a:extLst>
          </p:cNvPr>
          <p:cNvPicPr>
            <a:picLocks noChangeAspect="1"/>
          </p:cNvPicPr>
          <p:nvPr/>
        </p:nvPicPr>
        <p:blipFill>
          <a:blip r:embed="rId2"/>
          <a:stretch>
            <a:fillRect/>
          </a:stretch>
        </p:blipFill>
        <p:spPr>
          <a:xfrm>
            <a:off x="642813" y="280564"/>
            <a:ext cx="7381224" cy="4395104"/>
          </a:xfrm>
          <a:prstGeom prst="rect">
            <a:avLst/>
          </a:prstGeom>
        </p:spPr>
      </p:pic>
    </p:spTree>
    <p:extLst>
      <p:ext uri="{BB962C8B-B14F-4D97-AF65-F5344CB8AC3E}">
        <p14:creationId xmlns:p14="http://schemas.microsoft.com/office/powerpoint/2010/main" val="2803327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Stöd och omsorg</a:t>
            </a:r>
          </a:p>
        </p:txBody>
      </p:sp>
      <p:sp>
        <p:nvSpPr>
          <p:cNvPr id="3" name="Content Placeholder 2"/>
          <p:cNvSpPr>
            <a:spLocks noGrp="1"/>
          </p:cNvSpPr>
          <p:nvPr>
            <p:ph idx="1"/>
          </p:nvPr>
        </p:nvSpPr>
        <p:spPr/>
        <p:txBody>
          <a:bodyPr/>
          <a:lstStyle/>
          <a:p>
            <a:pPr marL="0" lvl="0" indent="0">
              <a:buNone/>
            </a:pPr>
            <a:r>
              <a:t>Området Stöd och omsorg fokuserar på de målgrupper som behöver service inom specialiserade verksamheter utifrån sina specifika behov. Området kännetecknas av att många personer är i en utsatt situation och i beroendeställning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t>Nyckeltal - Stöd och omsorg</a:t>
            </a:r>
          </a:p>
        </p:txBody>
      </p:sp>
      <p:graphicFrame>
        <p:nvGraphicFramePr>
          <p:cNvPr id="284467659" name="Tabell 284467658"/>
          <p:cNvGraphicFramePr>
            <a:graphicFrameLocks noGrp="1"/>
          </p:cNvGraphicFramePr>
          <p:nvPr/>
        </p:nvGraphicFramePr>
        <p:xfrm>
          <a:off x="914400" y="1097280"/>
          <a:ext cx="6858000" cy="3256280"/>
        </p:xfrm>
        <a:graphic>
          <a:graphicData uri="http://schemas.openxmlformats.org/drawingml/2006/table">
            <a:tbl>
              <a:tblPr/>
              <a:tblGrid>
                <a:gridCol w="6858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tblGrid>
              <a:tr h="228600">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ID</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l">
                        <a:lnSpc>
                          <a:spcPct val="100000"/>
                        </a:lnSpc>
                        <a:spcBef>
                          <a:spcPts val="500"/>
                        </a:spcBef>
                        <a:spcAft>
                          <a:spcPts val="500"/>
                        </a:spcAft>
                        <a:buNone/>
                      </a:pPr>
                      <a:r>
                        <a:rPr sz="800" b="1" i="0" u="none" cap="none">
                          <a:solidFill>
                            <a:srgbClr val="000000">
                              <a:alpha val="100000"/>
                            </a:srgbClr>
                          </a:solidFill>
                          <a:latin typeface="Arial"/>
                          <a:cs typeface="Arial"/>
                          <a:sym typeface="Arial"/>
                        </a:rPr>
                        <a:t>Nyckeltal</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År</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Alvesta</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100000"/>
                        </a:lnSpc>
                        <a:spcBef>
                          <a:spcPts val="500"/>
                        </a:spcBef>
                        <a:spcAft>
                          <a:spcPts val="500"/>
                        </a:spcAft>
                        <a:buNone/>
                      </a:pPr>
                      <a:r>
                        <a:rPr sz="800" b="1" i="0" u="none" cap="none">
                          <a:solidFill>
                            <a:srgbClr val="000000">
                              <a:alpha val="100000"/>
                            </a:srgbClr>
                          </a:solidFill>
                          <a:latin typeface="Arial"/>
                          <a:cs typeface="Arial"/>
                          <a:sym typeface="Arial"/>
                        </a:rPr>
                        <a:t>Alla kommuner (Ovägt medel)</a:t>
                      </a:r>
                    </a:p>
                  </a:txBody>
                  <a:tcPr marL="0" marR="0" marT="63500" marB="63500" anchor="ctr">
                    <a:lnL w="0" cap="flat" cmpd="sng" algn="ctr">
                      <a:noFill/>
                      <a:prstDash val="solid"/>
                    </a:lnL>
                    <a:lnR w="0" cap="flat" cmpd="sng" algn="ctr">
                      <a:noFill/>
                      <a:prstDash val="solid"/>
                    </a:lnR>
                    <a:lnT w="25400" cap="flat" cmpd="sng" algn="ctr">
                      <a:solidFill>
                        <a:srgbClr val="666666">
                          <a:alpha val="100000"/>
                        </a:srgbClr>
                      </a:solidFill>
                      <a:prstDash val="solid"/>
                    </a:lnT>
                    <a:lnB w="25400" cap="flat" cmpd="sng" algn="ctr">
                      <a:solidFill>
                        <a:srgbClr val="666666">
                          <a:alpha val="100000"/>
                        </a:srgbClr>
                      </a:solidFill>
                      <a:prstDash val="solid"/>
                    </a:lnB>
                    <a:solidFill>
                      <a:srgbClr val="FFFFFF">
                        <a:alpha val="0"/>
                      </a:srgbClr>
                    </a:solidFill>
                  </a:tcPr>
                </a:tc>
                <a:extLst>
                  <a:ext uri="{0D108BD9-81ED-4DB2-BD59-A6C34878D82A}">
                    <a16:rowId xmlns:a16="http://schemas.microsoft.com/office/drawing/2014/main" val="10000"/>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U31462</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Ej återaktualiserade vuxna personer med försörjningsstöd ett år efter avslutat försörjningsstöd, andel (%)</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2020</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84.0</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78.3</a:t>
                      </a:r>
                    </a:p>
                  </a:txBody>
                  <a:tcPr marL="0" marR="0" marT="63500" marB="63500" anchor="ctr">
                    <a:lnL w="0" cap="flat" cmpd="sng" algn="ctr">
                      <a:noFill/>
                      <a:prstDash val="solid"/>
                    </a:lnL>
                    <a:lnR w="0" cap="flat" cmpd="sng" algn="ctr">
                      <a:noFill/>
                      <a:prstDash val="solid"/>
                    </a:lnR>
                    <a:lnT w="25400" cap="flat" cmpd="sng" algn="ctr">
                      <a:solidFill>
                        <a:srgbClr val="666666"/>
                      </a:solidFill>
                      <a:prstDash val="solid"/>
                      <a:round/>
                      <a:headEnd type="none" w="med" len="med"/>
                      <a:tailEnd type="none" w="med" len="med"/>
                    </a:lnT>
                    <a:lnB w="0" cap="flat" cmpd="sng" algn="ctr">
                      <a:noFill/>
                      <a:prstDash val="solid"/>
                    </a:lnB>
                    <a:solidFill>
                      <a:srgbClr val="FFFFFF">
                        <a:alpha val="0"/>
                      </a:srgbClr>
                    </a:solidFill>
                  </a:tcPr>
                </a:tc>
                <a:extLst>
                  <a:ext uri="{0D108BD9-81ED-4DB2-BD59-A6C34878D82A}">
                    <a16:rowId xmlns:a16="http://schemas.microsoft.com/office/drawing/2014/main" val="10001"/>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U31402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Väntetid i antal dagar från ansökan vid nybesök till beslut inom försörjningsstöd, medelvärde</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2018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9.0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66CC33">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15.4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2"/>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N30101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Kostnad individ- och familjeomsorg, kr/inv</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4991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4825</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3"/>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U28570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Brukarbedömning boende LSS totalt - Brukaren trivs alltid hemma</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75.9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80.7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4"/>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U28532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Brukarbedömning daglig verksamhet LSS  - Brukaren får bestämma om saker som är viktiga,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65.0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75.3</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5"/>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N25018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Kostnad funktionsnedsättning totalt (SoL, LSS, SFB), minus ersättning från FK enl SFB, kr/inv</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7730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7447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6"/>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U23401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Väntetid i antal dagar från ansökningsdatum till första erbjudet inflyttningsdatum till särskilt boende, medelvärde</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86.0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53.0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7"/>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U21401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Personalkontinuitet, antal personal som en hemtjänsttagare möter under 14 dagar, medelvärde</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16.0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15.9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8"/>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U23488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Kvalitetsaspekter särskilt boende äldreomsorg, andel (%) av maxpoäng</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5.0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54.7</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09"/>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U23471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Brukarbedömning särskilt boende äldreomsorg -  helhetssyn,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82.0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66CC33">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76.9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0"/>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U21468</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Brukarbedömning hemtjänst äldreomsorg -  helhetssyn, andel (%)</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2022</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90.0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88.1</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1"/>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U23490</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Sjuksköterskor/plats i boende för särskild service för äldre, vardagar, antal</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2019</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FFFFFF">
                              <a:alpha val="100000"/>
                            </a:srgbClr>
                          </a:solidFill>
                          <a:latin typeface="Arial"/>
                          <a:cs typeface="Arial"/>
                          <a:sym typeface="Arial"/>
                        </a:rPr>
                        <a:t>     0.03</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CC00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     0.04</a:t>
                      </a:r>
                    </a:p>
                  </a:txBody>
                  <a:tcPr marL="0" marR="0" marT="63500" marB="6350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FFFFFF">
                        <a:alpha val="0"/>
                      </a:srgbClr>
                    </a:solidFill>
                  </a:tcPr>
                </a:tc>
                <a:extLst>
                  <a:ext uri="{0D108BD9-81ED-4DB2-BD59-A6C34878D82A}">
                    <a16:rowId xmlns:a16="http://schemas.microsoft.com/office/drawing/2014/main" val="10012"/>
                  </a:ext>
                </a:extLst>
              </a:tr>
              <a:tr h="0">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N20048</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l">
                        <a:lnSpc>
                          <a:spcPct val="90000"/>
                        </a:lnSpc>
                        <a:spcBef>
                          <a:spcPts val="500"/>
                        </a:spcBef>
                        <a:spcAft>
                          <a:spcPts val="500"/>
                        </a:spcAft>
                        <a:buNone/>
                      </a:pPr>
                      <a:r>
                        <a:rPr sz="600" b="0" i="0" u="none" cap="none">
                          <a:solidFill>
                            <a:srgbClr val="000000">
                              <a:alpha val="100000"/>
                            </a:srgbClr>
                          </a:solidFill>
                          <a:latin typeface="Arial"/>
                          <a:cs typeface="Arial"/>
                          <a:sym typeface="Arial"/>
                        </a:rPr>
                        <a:t>Kostnad äldreomsorg, kr/inv 80+</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2021</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252686</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00">
                        <a:alpha val="100000"/>
                      </a:srgbClr>
                    </a:solidFill>
                  </a:tcPr>
                </a:tc>
                <a:tc>
                  <a:txBody>
                    <a:bodyPr/>
                    <a:lstStyle/>
                    <a:p>
                      <a:pPr marL="63500" marR="63500" algn="ctr">
                        <a:lnSpc>
                          <a:spcPct val="90000"/>
                        </a:lnSpc>
                        <a:spcBef>
                          <a:spcPts val="500"/>
                        </a:spcBef>
                        <a:spcAft>
                          <a:spcPts val="500"/>
                        </a:spcAft>
                        <a:buNone/>
                      </a:pPr>
                      <a:r>
                        <a:rPr sz="600" b="0" i="0" u="none" cap="none">
                          <a:solidFill>
                            <a:srgbClr val="000000">
                              <a:alpha val="100000"/>
                            </a:srgbClr>
                          </a:solidFill>
                          <a:latin typeface="Arial"/>
                          <a:cs typeface="Arial"/>
                          <a:sym typeface="Arial"/>
                        </a:rPr>
                        <a:t>255819</a:t>
                      </a:r>
                    </a:p>
                  </a:txBody>
                  <a:tcPr marL="0" marR="0" marT="63500" marB="63500" anchor="ctr">
                    <a:lnL w="0" cap="flat" cmpd="sng" algn="ctr">
                      <a:noFill/>
                      <a:prstDash val="solid"/>
                    </a:lnL>
                    <a:lnR w="0" cap="flat" cmpd="sng" algn="ctr">
                      <a:noFill/>
                      <a:prstDash val="solid"/>
                    </a:lnR>
                    <a:lnT w="0" cap="flat" cmpd="sng" algn="ctr">
                      <a:noFill/>
                      <a:prstDash val="solid"/>
                    </a:lnT>
                    <a:lnB w="25400" cap="flat" cmpd="sng" algn="ctr">
                      <a:solidFill>
                        <a:srgbClr val="666666">
                          <a:alpha val="100000"/>
                        </a:srgbClr>
                      </a:solidFill>
                      <a:prstDash val="solid"/>
                    </a:lnB>
                    <a:solidFill>
                      <a:srgbClr val="FFFFFF">
                        <a:alpha val="0"/>
                      </a:srgbClr>
                    </a:solidFill>
                  </a:tcPr>
                </a:tc>
                <a:extLst>
                  <a:ext uri="{0D108BD9-81ED-4DB2-BD59-A6C34878D82A}">
                    <a16:rowId xmlns:a16="http://schemas.microsoft.com/office/drawing/2014/main" val="1001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64B8930-FA41-F4CB-43D4-B998BE83DEC7}"/>
              </a:ext>
            </a:extLst>
          </p:cNvPr>
          <p:cNvPicPr>
            <a:picLocks noChangeAspect="1"/>
          </p:cNvPicPr>
          <p:nvPr/>
        </p:nvPicPr>
        <p:blipFill>
          <a:blip r:embed="rId2"/>
          <a:stretch>
            <a:fillRect/>
          </a:stretch>
        </p:blipFill>
        <p:spPr>
          <a:xfrm>
            <a:off x="645549" y="378429"/>
            <a:ext cx="7286339" cy="4176736"/>
          </a:xfrm>
          <a:prstGeom prst="rect">
            <a:avLst/>
          </a:prstGeom>
        </p:spPr>
      </p:pic>
    </p:spTree>
    <p:extLst>
      <p:ext uri="{BB962C8B-B14F-4D97-AF65-F5344CB8AC3E}">
        <p14:creationId xmlns:p14="http://schemas.microsoft.com/office/powerpoint/2010/main" val="2393805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1303</Words>
  <Application>Microsoft Office PowerPoint</Application>
  <PresentationFormat>Bildspel på skärmen (16:9)</PresentationFormat>
  <Paragraphs>243</Paragraphs>
  <Slides>17</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17</vt:i4>
      </vt:variant>
    </vt:vector>
  </HeadingPairs>
  <TitlesOfParts>
    <vt:vector size="20" baseType="lpstr">
      <vt:lpstr>Arial</vt:lpstr>
      <vt:lpstr>Calibri</vt:lpstr>
      <vt:lpstr>Office Theme</vt:lpstr>
      <vt:lpstr>Kommunens kvalitet i korthet</vt:lpstr>
      <vt:lpstr>Analysstöd för din kommun</vt:lpstr>
      <vt:lpstr>Viktigt att ni gör er egen analys</vt:lpstr>
      <vt:lpstr>Barn och unga</vt:lpstr>
      <vt:lpstr>Nyckeltal - Barn och unga</vt:lpstr>
      <vt:lpstr>PowerPoint-presentation</vt:lpstr>
      <vt:lpstr>Stöd och omsorg</vt:lpstr>
      <vt:lpstr>Nyckeltal - Stöd och omsorg</vt:lpstr>
      <vt:lpstr>PowerPoint-presentation</vt:lpstr>
      <vt:lpstr>Samhälle och miljö</vt:lpstr>
      <vt:lpstr>Nyckeltal - Samhälle och miljö</vt:lpstr>
      <vt:lpstr>PowerPoint-presentation</vt:lpstr>
      <vt:lpstr>Negativa avvikelser</vt:lpstr>
      <vt:lpstr>Negativa avvikelser</vt:lpstr>
      <vt:lpstr>PowerPoint-presentation</vt:lpstr>
      <vt:lpstr>Positiva avvikelser</vt:lpstr>
      <vt:lpstr>Positiva avvikelser</vt:lpstr>
    </vt:vector>
  </TitlesOfParts>
  <LinksUpToDate>false</LinksUpToDate>
  <SharedDoc>false</SharedDoc>
  <HyperlinksChanged>false</HyperlinksChanged>
  <AppVersion>16.0000</AppVersion>
</Properties>
</file>

<file path=docProps/app0.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Kommunens kvalitet i korthet</dc:title>
  <dc:creator>Kjell Rosenlöf</dc:creator>
  <cp:keywords/>
  <cp:lastModifiedBy>Kjell Rosenlöf</cp:lastModifiedBy>
  <cp:revision>1</cp:revision>
  <dcterms:created xsi:type="dcterms:W3CDTF">2023-01-20T06:55:24Z</dcterms:created>
  <dcterms:modified xsi:type="dcterms:W3CDTF">2023-01-24T14:10:58Z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ways_allow_html">
    <vt:lpwstr>True</vt:lpwstr>
  </property>
  <property fmtid="{D5CDD505-2E9C-101B-9397-08002B2CF9AE}" pid="3" name="date">
    <vt:lpwstr/>
  </property>
  <property fmtid="{D5CDD505-2E9C-101B-9397-08002B2CF9AE}" pid="4" name="output">
    <vt:lpwstr>powerpoint_presentation</vt:lpwstr>
  </property>
</Properties>
</file>